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6" r:id="rId2"/>
    <p:sldId id="272" r:id="rId3"/>
    <p:sldId id="299" r:id="rId4"/>
    <p:sldId id="300" r:id="rId5"/>
    <p:sldId id="303" r:id="rId6"/>
    <p:sldId id="301" r:id="rId7"/>
    <p:sldId id="304" r:id="rId8"/>
    <p:sldId id="310" r:id="rId9"/>
    <p:sldId id="308" r:id="rId10"/>
    <p:sldId id="309" r:id="rId11"/>
    <p:sldId id="305" r:id="rId12"/>
    <p:sldId id="311" r:id="rId13"/>
    <p:sldId id="312" r:id="rId14"/>
    <p:sldId id="313" r:id="rId15"/>
    <p:sldId id="314" r:id="rId16"/>
    <p:sldId id="306" r:id="rId17"/>
    <p:sldId id="315" r:id="rId1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004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ФОП ДО</c:v>
                </c:pt>
              </c:strCache>
            </c:strRef>
          </c:tx>
          <c:explosion val="1"/>
          <c:dPt>
            <c:idx val="0"/>
            <c:explosion val="0"/>
          </c:dPt>
          <c:dPt>
            <c:idx val="1"/>
            <c:explosion val="0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Обязательная часть </c:v>
                </c:pt>
                <c:pt idx="1">
                  <c:v>Часть, формируемая участниками образовательного процесса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156810476815378"/>
          <c:y val="0.12789858714469204"/>
          <c:w val="0.308431895231847"/>
          <c:h val="0.5810822583347296"/>
        </c:manualLayout>
      </c:layout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6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vfrao.ru/metodicheskie-posobiya-rekomendaczii/" TargetMode="External"/><Relationship Id="rId2" Type="http://schemas.openxmlformats.org/officeDocument/2006/relationships/hyperlink" Target="https://docs.edu.gov.ru/document/8a9cc6ca040d8c6dd31a077fd2a6e226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2650" y="-1889125"/>
            <a:ext cx="20112922" cy="1130935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BA17C76-0109-4ABA-86E2-AE84F323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650" y="3216275"/>
            <a:ext cx="12364866" cy="3323987"/>
          </a:xfrm>
        </p:spPr>
        <p:txBody>
          <a:bodyPr/>
          <a:lstStyle/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7EEA72-E07C-47D1-B116-606C424208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19650" y="168275"/>
            <a:ext cx="2128756" cy="2057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CFAECE6-9148-4059-A73E-3712F88BCA1F}"/>
              </a:ext>
            </a:extLst>
          </p:cNvPr>
          <p:cNvSpPr/>
          <p:nvPr/>
        </p:nvSpPr>
        <p:spPr>
          <a:xfrm>
            <a:off x="679450" y="8741981"/>
            <a:ext cx="18146558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Тумайкина</a:t>
            </a:r>
            <a:r>
              <a:rPr lang="ru-RU" sz="36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Викторовна,</a:t>
            </a: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дошкольного, начального и специального образования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53998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2795250" y="2911475"/>
            <a:ext cx="6553200" cy="63246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7210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850" y="2682875"/>
            <a:ext cx="14173200" cy="3062377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Заявлено, что Министерство просвещения Российской Федерации будет реализовывать организационно-методическое сопровождение реализации ФОП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1850" y="5654675"/>
            <a:ext cx="1310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Разработаны  методические рекомендации по переходу на ФОП ДО, по реализации ООП на основе ФОП 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60450" y="7424896"/>
            <a:ext cx="179832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размещены на официальных сайтах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Минпросвещения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https://docs.edu.gov.ru/document/8a9cc6ca040d8c6dd31a077fd2a6e226/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федерального государственного бюджетного научного учреждения «Институт возрастной физиологии Российской академии образования»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https://ivfrao.ru/metodicheskie-posobiya-rekomendaczii/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0356850" y="47402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650" y="549275"/>
            <a:ext cx="12725400" cy="184665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действий ДОО в переходный период: основные этапы, управленческие решения и методические шаги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24050" y="3216275"/>
            <a:ext cx="3352800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ООП на основе ФОП ДО в ДОО до 31.08.2023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14050" y="4206875"/>
            <a:ext cx="3429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Приведение ООП ДО в соответствие с ФОП ДО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5050" y="4892675"/>
            <a:ext cx="29718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ФОП ДО и экспертиза действующей ООП ДО на предмет соответствия ФОП ДО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4650" y="5883275"/>
            <a:ext cx="28194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«дорожной карты» перехода на ФОП ДО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450" y="6264275"/>
            <a:ext cx="2895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ДОО рабочей группы, утверждение соответствие локальных актов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650" y="431632"/>
            <a:ext cx="14706600" cy="1231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дорожной карты приведения ООП ДО в соответствие с ФОП ДО на переходный период (до 31.08.2023 г.)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9050" y="1920875"/>
            <a:ext cx="1280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привести ООП ДО в соответствие с ФОП ДО Ожидаемый результат: ООП ДО приведена в соответствие с ФОП ДО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84250" y="3292475"/>
          <a:ext cx="18364200" cy="7228868"/>
        </p:xfrm>
        <a:graphic>
          <a:graphicData uri="http://schemas.openxmlformats.org/drawingml/2006/table">
            <a:tbl>
              <a:tblPr/>
              <a:tblGrid>
                <a:gridCol w="706315"/>
                <a:gridCol w="6425619"/>
                <a:gridCol w="3451801"/>
                <a:gridCol w="4198189"/>
                <a:gridCol w="3582276"/>
              </a:tblGrid>
              <a:tr h="28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П/П 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1. Организационно- управленческое обеспечение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5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Создание рабочей группы по приведению ООП ДО в соответствие с ФОП ДО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Январь-февраль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Заведующий, ст. воспитатель (методист), члены рабочей группы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Приказ о создании рабочей группы, план-график деятельности рабочей группы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Изучение ФОП ДО и экспертиза действующей ООП ДО на предмет соответствия ФОП ДО (соотнесение действующей ООП ДО и ФОП ДО) Если реализуются программы дополнительного образования, целесообразно также их проанализировать с учетом расширенного в ФОП ДО объема и содержания обязательной части ООП ДО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Февраль-март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Аналитический отчет (справка, аналитическая таблица, презентация по результатам экспертизы)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Анализ УМК, используемого ранее при реализации ООП ДО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Февраль-март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Аналитическая таблица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Анализ образовательных потребностей (запросов) для разработки/корректировки части ООП ДО, формируемой участниками образовательных отношений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Справка по результатам мониторинга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0" y="854075"/>
            <a:ext cx="12573000" cy="193109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дорожной карты (продолжение)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22450" y="3216275"/>
          <a:ext cx="17144999" cy="6324598"/>
        </p:xfrm>
        <a:graphic>
          <a:graphicData uri="http://schemas.openxmlformats.org/drawingml/2006/table">
            <a:tbl>
              <a:tblPr/>
              <a:tblGrid>
                <a:gridCol w="685800"/>
                <a:gridCol w="5972643"/>
                <a:gridCol w="3222637"/>
                <a:gridCol w="3919471"/>
                <a:gridCol w="3344448"/>
              </a:tblGrid>
              <a:tr h="991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Создание проекта ООП ДО на основе ФОП ДО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Проект обновленной ООП ДО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Доработка проекта ООП ДО с учетом методических рекомендаций к ФОП ДО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Апрель-август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Текст обновленной ООП ДО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Обсуждение обновленной ООП ДО на педсовете ДОО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группа, коллектив ДОО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Протокол педсовета, решение о принятии ООП ДО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Утверждение обновленной ООП ДО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До 31.08.2023 г. (это крайний срок!)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Обновленная ООП ДО утверждена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650" y="1006475"/>
            <a:ext cx="13030200" cy="6155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дорожной карты (продолжение)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41450" y="2682875"/>
          <a:ext cx="17830800" cy="8320082"/>
        </p:xfrm>
        <a:graphic>
          <a:graphicData uri="http://schemas.openxmlformats.org/drawingml/2006/table">
            <a:tbl>
              <a:tblPr/>
              <a:tblGrid>
                <a:gridCol w="762000"/>
                <a:gridCol w="6132409"/>
                <a:gridCol w="2859191"/>
                <a:gridCol w="4536023"/>
                <a:gridCol w="3541177"/>
              </a:tblGrid>
              <a:tr h="4619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2. Нормативно-правовое обеспечение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Разработка локальных актов ДОО по приведению ООП ДО в соответствие ФОП ДО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Январь-февраль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 (ФИО отв.)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Утверждены локальные акты (приказ о создании рабочей группы, положение о деятельности рабочей группы, дорожная карта перехода ДОО на ФОП ДО)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Формирование пополняемого банка нормативно-правовых документов и методических материалов по приведению ООП ДО в соответствие с ФОП ДО (федеральный, региональный, муниципальный уровень)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 (ФИО отв.)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Создан пополняемый банк документов и материалов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Изучение пакета нормативно-правовых документов по приведению ООП ДО в соответствие с ФОП ДО (федеральный, региональный, муниципальный уровень)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Январь-февраль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группа, педагоги ДОО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Листы ознакомления с документами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Экспертиза действующих локальных актов ДОО, внесение изменений, актуализация (при необходимости)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 (ФИО отв.)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Отчет по результатам экспертизы и проекты (при необходимости) обновленных локальных документов (Устав, Программу развития, Договор с родителями и т.д.)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62" marR="59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650" y="1235075"/>
            <a:ext cx="12573000" cy="6155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 дорожной карты (продолжение)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6650" y="2454275"/>
          <a:ext cx="18516600" cy="8606943"/>
        </p:xfrm>
        <a:graphic>
          <a:graphicData uri="http://schemas.openxmlformats.org/drawingml/2006/table">
            <a:tbl>
              <a:tblPr/>
              <a:tblGrid>
                <a:gridCol w="470764"/>
                <a:gridCol w="6720355"/>
                <a:gridCol w="3480447"/>
                <a:gridCol w="4233030"/>
                <a:gridCol w="3612004"/>
              </a:tblGrid>
              <a:tr h="427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3. Кадровое обеспечение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Проведение цикла педсоветов, семинаров в ДОО по вопросам приведения ООП ДО в соответствие с ФОП ДО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Январь Май август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Заведующий, ст. воспитатель (методист), руководитель рабочей группы 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Изменения в годовом плане работы, протоколы педсоветов 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Обеспечение участия педагогов в семинарах, конференциях, форумах, курсах повышения квалификации и других мероприятиях по вопросам перехода на ФОП ДО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март - август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Заведующий, ст. воспитатель (методист), руководитель рабочей группы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Сертификаты, записи мероприятий, план участия педагогов в КПК и др.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4. Материально-техническое обеспечение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Анализ материально-технических условий, электронно-цифровых ресурсов перехода к реализации ООП ДО на основе ФОП ДО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Рабочая группа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План действий по приведению ресурсной базы ДОО в соответствие с ФОП ДО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5. Информационное обеспечение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Информирование родителей (законных представителей) об изменениях ООП ДО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Апрель-сентябрь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 (ФИО отв.), педагоги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Планы и протоколы родительских собраний, материалы консультаций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Calibri"/>
                          <a:cs typeface="Times New Roman"/>
                        </a:rPr>
                        <a:t>Обновление информации об ООП ДО на сайте ДОО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Август-сентябрь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Рабочая группа (ФИО отв.)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Информация размещена на соответствующей странице сайта ДОО, скорректирована краткая презентация ООП ДО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650" y="1463675"/>
            <a:ext cx="12482542" cy="6771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действий: 2 возможных пути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2650" y="4511675"/>
            <a:ext cx="563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Внести изменения в ранее разработанную и утвержденную в ДОО ООП ДО, привести ее в соответствие с ФОП ДО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28450" y="4359276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Разработать новую ООП ДО: взять ФОП ДО за основу и добавить в обязательную и вариативную части то, что ДОО посчитает нужным из ранее разработанной и утвержденной ООП ДО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6050" y="8931275"/>
            <a:ext cx="5681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за вами…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004050" y="28352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090650" y="27590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3850" y="4283075"/>
            <a:ext cx="1569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Давайте работать вместе. </a:t>
            </a:r>
          </a:p>
          <a:p>
            <a:pPr algn="ctr"/>
            <a:r>
              <a:rPr lang="ru-RU" sz="8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нас все получится!</a:t>
            </a:r>
            <a:endParaRPr lang="ru-RU" sz="8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0450" y="3368675"/>
            <a:ext cx="13487400" cy="25908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 Приказ Министерства просвещения Российской Федерации от 25.11.2022 № 1028 "Об утверждении Федеральной образовательной программы дошкольного образования» (Зарегистрирован 28.12.2022 № 71847)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ТИРО\Desktop\orel_log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6450" y="701675"/>
            <a:ext cx="4596437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0" y="431631"/>
            <a:ext cx="14630400" cy="1846659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ФОП ДО – неотъемлемая часть отечественного дошкольного образования сегодня.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ДЕЛАТЬ ДОО?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ИРО\Desktop\questions-clipart-multiple-question-mark-5.jpg"/>
          <p:cNvPicPr>
            <a:picLocks noChangeAspect="1" noChangeArrowheads="1"/>
          </p:cNvPicPr>
          <p:nvPr/>
        </p:nvPicPr>
        <p:blipFill>
          <a:blip r:embed="rId2" cstate="print"/>
          <a:srcRect l="7619" t="6349" r="19048"/>
          <a:stretch>
            <a:fillRect/>
          </a:stretch>
        </p:blipFill>
        <p:spPr bwMode="auto">
          <a:xfrm>
            <a:off x="7689850" y="4035177"/>
            <a:ext cx="5410200" cy="51818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8050" y="7940675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меняется в ДОО в связи с появлением ФОП ДО и изменением ФГОС ДО?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250" y="6111875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какой программе работаем до конца учебного года?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850" y="3597275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Разрабатываем новую ООП ДО или вносим изменения в действующую ООП ДО?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81050" y="2987675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Отказываемся от комплексных и парциальных программ /учебно-методических комплектов, которые использовали ранее – или нет?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09650" y="5959475"/>
            <a:ext cx="5181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значит «период перехода на ФОП ДО»?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90650" y="7788275"/>
            <a:ext cx="4431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должна быть утверждена в ДОО ООП ДО на основе ФОП ДО?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9050" y="431631"/>
            <a:ext cx="14630400" cy="135421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Нормативная база перехода на ФОП ДО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федеральном уровне: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2682875"/>
            <a:ext cx="1805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Федеральный закон №371-ФЗ от 24 сентября 2022 г.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4435475"/>
            <a:ext cx="1813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соответствии с федеральным государственным образовательным стандартом дошкольного образования и соответствующей федеральной образовательной программой дошкольного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9050" y="6188075"/>
            <a:ext cx="1752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9050" y="8626475"/>
            <a:ext cx="1760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приведение в соответствие с федеральными основными общеобразовательными программами не позднее 1 сентября 2023 года»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0450" y="396875"/>
            <a:ext cx="14630400" cy="3447099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08.11.2022 № 955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(зарегистрирован 06.02.2023 № 72264):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49" y="3825875"/>
          <a:ext cx="18821401" cy="6870192"/>
        </p:xfrm>
        <a:graphic>
          <a:graphicData uri="http://schemas.openxmlformats.org/drawingml/2006/table">
            <a:tbl>
              <a:tblPr/>
              <a:tblGrid>
                <a:gridCol w="1160449"/>
                <a:gridCol w="8360966"/>
                <a:gridCol w="92999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Было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Стало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 1.7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ФГОС ДО является основой для разработки вариативных примерных образовательных программ дошкольного образования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ФГОС ДО является основой для разработки федеральной образовательной программы дошкольного образования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 2.5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Программа разрабатывается и утверждается Организацией самостоятельно в соответствии с настоящим Стандартом и с учетом Примерных программ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Программа разрабатывается и утверждается Организацией самостоятельно в соответствии с настоящим Стандартом и ФОП ДО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 2.6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Содержание ООП ДО должно обеспечивать физическое и психическое развитие ребенка в различных видах деятельности и охватывать следующие структурные единицы, представляющие определенные направления обучения и воспитания (далее – образовательные области)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850" y="1235075"/>
            <a:ext cx="13335000" cy="677108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Ключевые изменения во ФГОС ДО: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050" y="2353052"/>
            <a:ext cx="188214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2.6: перечень образовательных областей не изменился, однако расширено и конкретизировано содержание образовательных областей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2.7: частично изменен перечень детских видов деятельности на этапах младенчества, раннего и дошкольного детства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2.10: уточнено, что содержание и планируемые результаты ООП должны быть не ниже содержания и планируемых результатов ФОП ДО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2.11: уточнено, что содержательный раздел Программы должен включать описание образовательной деятельности в соответствии с направлениями развития ребенка, представленными в пяти образовательных областях, Федеральной образовательной программой и с учетом используемых методических пособий, обеспечивающих реализацию данного содержания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2.12: указано, что обязательная часть программы должна соответствовать ФОП ДО, и может оформляться в виде ссылки на ФОП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2.13: указано, что в краткой презентации ООП ДО, помимо прочего (см. ФГОС ДО), должна быть представлена ссылка на ФОП ДО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П. 3.2.9: максимально допустимый объем образовательной нагрузки приведен в соответствие с действующими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 4.6: включены целевые ориентиры образования в младенческом возрасте, а также расширены целевые ориентиры в раннем возрасте и на этапе завершения дошкольного образования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650" y="473075"/>
            <a:ext cx="14249400" cy="1846659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Федеральная программа позволяет реализовать несколько основополагающих функций дошкольного уровня образования: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450" y="2682875"/>
            <a:ext cx="18973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и воспитание ребенка дошкольного возраста как Гражданина Российской Федерации,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основ его гражданской и культурной идентичности на соответствующем его возрасту содержании доступными средствами. 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приобщение детей к традиционным нравственным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ценностям российского народа, воспитание подрастающего поколения как знающего и уважающего историю и культуру своей семьи, большой и малой Родины. </a:t>
            </a:r>
          </a:p>
          <a:p>
            <a:pPr marL="742950" indent="-7429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единого федерального образовательного пространства воспитания и обучения детей от рождения до поступления в начальную школу, обеспечивающего ребенку и его родителям (законным представителям)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равные, качественные условия ДО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вне зависимости от места проживания» </a:t>
            </a:r>
          </a:p>
          <a:p>
            <a:pPr marL="742950" indent="-7429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«Федеральная программа определяет единые для Российской Федерации базовые объем и содержание ДО,</a:t>
            </a:r>
          </a:p>
          <a:p>
            <a:pPr marL="742950" indent="-7429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осваиваемые обучающимися в организациях, осуществляющих образовательную деятельность (далее</a:t>
            </a:r>
          </a:p>
          <a:p>
            <a:pPr marL="742950" indent="-7429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ДОО), и планируемые результаты освоения образовательной программы»</a:t>
            </a:r>
          </a:p>
          <a:p>
            <a:pPr marL="742950" indent="-7429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Содержание и планируемые образовательные результаты, заявленные в ФОП ДО, ОБЯЗАТЕЛЬНЫ для достижения в каждой ДОО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2850" y="625475"/>
            <a:ext cx="13106400" cy="12275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 и Федеральная программа являются основой для самостоятельной разработки и утверждения ДОО образовательных программ дошкольного образования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050" y="2682875"/>
            <a:ext cx="1905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879850" y="2759075"/>
          <a:ext cx="146304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450" y="6797675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Региональный компонент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Парциальные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Традиции ДОО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3597275"/>
            <a:ext cx="15392400" cy="3429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Федеральной программе содержатся разделы: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целевой,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- содержательный 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- организационный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8" name="Picture 1" descr="C:\Users\ТИРО\Desktop\2768686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5650" y="3661805"/>
            <a:ext cx="3815357" cy="4399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89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1072</TotalTime>
  <Words>1638</Words>
  <Application>Microsoft Office PowerPoint</Application>
  <PresentationFormat>Произвольный</PresentationFormat>
  <Paragraphs>179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Федеральная образовательная программа дошкольного образования Приказ Министерства просвещения Российской Федерации от 25.11.2022 № 1028 "Об утверждении Федеральной образовательной программы дошкольного образования» (Зарегистрирован 28.12.2022 № 71847) </vt:lpstr>
      <vt:lpstr>ФОП ДО – неотъемлемая часть отечественного дошкольного образования сегодня.  ЧТО ДЕЛАТЬ ДОО?</vt:lpstr>
      <vt:lpstr>Нормативная база перехода на ФОП ДО  на федеральном уровне: </vt:lpstr>
      <vt:lpstr>Приказ Министерства просвещения Российской Федерации от 08.11.2022 № 955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(зарегистрирован 06.02.2023 № 72264):</vt:lpstr>
      <vt:lpstr>Ключевые изменения во ФГОС ДО:</vt:lpstr>
      <vt:lpstr>Федеральная программа позволяет реализовать несколько основополагающих функций дошкольного уровня образования:</vt:lpstr>
      <vt:lpstr>ФГОС ДО и Федеральная программа являются основой для самостоятельной разработки и утверждения ДОО образовательных программ дошкольного образования  </vt:lpstr>
      <vt:lpstr>В Федеральной программе содержатся разделы:    - целевой,    - содержательный     - организационный </vt:lpstr>
      <vt:lpstr>Заявлено, что Министерство просвещения Российской Федерации будет реализовывать организационно-методическое сопровождение реализации ФОП </vt:lpstr>
      <vt:lpstr>Порядок действий ДОО в переходный период: основные этапы, управленческие решения и методические шаги</vt:lpstr>
      <vt:lpstr>Вариант дорожной карты приведения ООП ДО в соответствие с ФОП ДО на переходный период (до 31.08.2023 г.)</vt:lpstr>
      <vt:lpstr>Вариант дорожной карты (продолжение)</vt:lpstr>
      <vt:lpstr>Вариант дорожной карты (продолжение)</vt:lpstr>
      <vt:lpstr>Вариант дорожной карты (продолжение)</vt:lpstr>
      <vt:lpstr>Способ действий: 2 возможных пути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Admin</cp:lastModifiedBy>
  <cp:revision>169</cp:revision>
  <dcterms:created xsi:type="dcterms:W3CDTF">2023-01-31T04:04:25Z</dcterms:created>
  <dcterms:modified xsi:type="dcterms:W3CDTF">2023-05-17T10:57:17Z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