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8" r:id="rId2"/>
    <p:sldId id="295" r:id="rId3"/>
    <p:sldId id="289" r:id="rId4"/>
    <p:sldId id="296" r:id="rId5"/>
    <p:sldId id="297" r:id="rId6"/>
    <p:sldId id="298" r:id="rId7"/>
    <p:sldId id="299" r:id="rId8"/>
    <p:sldId id="287" r:id="rId9"/>
    <p:sldId id="300" r:id="rId10"/>
    <p:sldId id="25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76" r:id="rId19"/>
    <p:sldId id="262" r:id="rId20"/>
    <p:sldId id="308" r:id="rId21"/>
    <p:sldId id="309" r:id="rId22"/>
    <p:sldId id="310" r:id="rId23"/>
    <p:sldId id="311" r:id="rId24"/>
    <p:sldId id="317" r:id="rId25"/>
    <p:sldId id="312" r:id="rId26"/>
    <p:sldId id="313" r:id="rId27"/>
    <p:sldId id="314" r:id="rId28"/>
    <p:sldId id="315" r:id="rId29"/>
    <p:sldId id="316" r:id="rId30"/>
    <p:sldId id="293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FEE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Диагностика знаний, умений  и навыков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3244495947723708"/>
          <c:y val="0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средний уровень развития детей по основным направлениям</c:v>
                </c:pt>
              </c:strCache>
            </c:strRef>
          </c:tx>
          <c:dLbls>
            <c:dLbl>
              <c:idx val="0"/>
              <c:layout>
                <c:manualLayout>
                  <c:x val="-4.711155381360084E-2"/>
                  <c:y val="-6.14420073020949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3</a:t>
                    </a:r>
                    <a:r>
                      <a:rPr lang="ru-RU" sz="1600" dirty="0" smtClean="0"/>
                      <a:t>0</a:t>
                    </a:r>
                    <a:r>
                      <a:rPr lang="ru-RU" sz="1600" dirty="0"/>
                      <a:t>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113789801023592E-3"/>
                  <c:y val="-0.2073682156308309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70%</a:t>
                    </a:r>
                    <a:endParaRPr lang="en-US" sz="1800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В начале учебного года </c:v>
                </c:pt>
                <c:pt idx="1">
                  <c:v>В конце учебного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gapWidth val="100"/>
        <c:shape val="cylinder"/>
        <c:axId val="60054912"/>
        <c:axId val="60053376"/>
        <c:axId val="0"/>
      </c:bar3DChart>
      <c:valAx>
        <c:axId val="60053376"/>
        <c:scaling>
          <c:orientation val="minMax"/>
        </c:scaling>
        <c:axPos val="l"/>
        <c:majorGridlines/>
        <c:numFmt formatCode="General" sourceLinked="1"/>
        <c:tickLblPos val="nextTo"/>
        <c:crossAx val="60054912"/>
        <c:crosses val="autoZero"/>
        <c:crossBetween val="between"/>
      </c:valAx>
      <c:catAx>
        <c:axId val="60054912"/>
        <c:scaling>
          <c:orientation val="minMax"/>
        </c:scaling>
        <c:delete val="1"/>
        <c:axPos val="b"/>
        <c:tickLblPos val="nextTo"/>
        <c:crossAx val="6005337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4603733340104685"/>
          <c:y val="0.48019242965644232"/>
          <c:w val="0.33930423827679274"/>
          <c:h val="0.362423365869002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1600" i="1" baseline="0" dirty="0" smtClean="0">
                <a:latin typeface="Times New Roman" pitchFamily="18" charset="0"/>
                <a:cs typeface="Times New Roman" pitchFamily="18" charset="0"/>
              </a:rPr>
              <a:t> знаний, умений  и навыков 2017-2018 </a:t>
            </a:r>
            <a:r>
              <a:rPr lang="ru-RU" sz="1600" i="1" baseline="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600" i="1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463411992597478E-2"/>
          <c:y val="0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средний уровень развития детей по основным направлениям</c:v>
                </c:pt>
              </c:strCache>
            </c:strRef>
          </c:tx>
          <c:dLbls>
            <c:dLbl>
              <c:idx val="0"/>
              <c:layout>
                <c:manualLayout>
                  <c:x val="3.7174672692540656E-2"/>
                  <c:y val="-0.1032718217915071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40%</a:t>
                    </a:r>
                    <a:endParaRPr lang="en-US" sz="1600"/>
                  </a:p>
                </c:rich>
              </c:tx>
              <c:showVal val="1"/>
            </c:dLbl>
            <c:dLbl>
              <c:idx val="1"/>
              <c:layout>
                <c:manualLayout>
                  <c:x val="4.6460171605174176E-2"/>
                  <c:y val="-0.1675986042569654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6</a:t>
                    </a:r>
                    <a:r>
                      <a:rPr lang="ru-RU" sz="1800" dirty="0" smtClean="0"/>
                      <a:t>0</a:t>
                    </a:r>
                    <a:r>
                      <a:rPr lang="ru-RU" sz="1800" dirty="0"/>
                      <a:t>%</a:t>
                    </a:r>
                    <a:endParaRPr lang="en-US" sz="1800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В начале учебного года </c:v>
                </c:pt>
                <c:pt idx="1">
                  <c:v>В конце учебного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gapWidth val="100"/>
        <c:shape val="cylinder"/>
        <c:axId val="66995712"/>
        <c:axId val="66994176"/>
        <c:axId val="0"/>
      </c:bar3DChart>
      <c:valAx>
        <c:axId val="66994176"/>
        <c:scaling>
          <c:orientation val="minMax"/>
        </c:scaling>
        <c:axPos val="l"/>
        <c:majorGridlines/>
        <c:numFmt formatCode="General" sourceLinked="1"/>
        <c:tickLblPos val="nextTo"/>
        <c:crossAx val="66995712"/>
        <c:crosses val="autoZero"/>
        <c:crossBetween val="between"/>
      </c:valAx>
      <c:catAx>
        <c:axId val="669957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994176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87B8-7505-4B73-B12E-48135D1BAFD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42D5-65DA-4B71-8F98-072546B43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42D5-65DA-4B71-8F98-072546B436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0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3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34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1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3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36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5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8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8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4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60432" cy="3717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>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786454"/>
            <a:ext cx="6478488" cy="5884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с.Шекпээр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2020 г      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veter.ru/uploads/posts/2015-07/1438291909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2842950" cy="24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824" y="188640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с.Шекпээр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Барун-Хемчикского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64305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Воспитатель МБДОУ- детского сада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с.Шекпээр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Саакпан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Саида Сергеевна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- 4 лет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данной учреждении- 6 года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 категории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10181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Изучена, проанализирована и обобщена методическая литература по данной теме: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416824" cy="4989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«От рождения до школы» Н. Е. </a:t>
            </a:r>
            <a:r>
              <a:rPr lang="ru-RU" sz="1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Москва. Мозаика – Синтез 2015г.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по программе «От рождения до школы» изд. – «учитель», 2011г.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Гербова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Приобщение детей к художественной литературе. Программа и методические рекомендации. Мозаика-Синтез. Москва, 2008.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Номчулга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ному Изд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-1-в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 ., «Издательство», 2018.</a:t>
            </a:r>
            <a:endParaRPr lang="ru-RU" sz="1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О. С., </a:t>
            </a:r>
            <a:r>
              <a:rPr lang="ru-RU" sz="1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В. Знакомим  дошкольников 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литературой. 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М., 1998.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Номчулга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ному. А.В.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Кызыл., «Издательство» 2017.</a:t>
            </a:r>
            <a:endParaRPr lang="ru-RU" sz="1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уруглар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ясли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садтарынга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номчулга</a:t>
            </a: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ному.</a:t>
            </a:r>
            <a:endParaRPr lang="ru-RU" sz="1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</a:t>
            </a:r>
            <a:r>
              <a:rPr lang="ru-RU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О.С. Ознакомление дошкольников с литературой и развитие речи. 3-е изд., дополнен. Методическое пособие. – М.: ТЦ Сфера, 2018.  </a:t>
            </a: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8196" name="Picture 4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622" y="2819656"/>
            <a:ext cx="1708834" cy="22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693407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самообразования.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28670"/>
            <a:ext cx="7416824" cy="48577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Профессиональное:</a:t>
            </a:r>
            <a:endParaRPr lang="ru-RU" sz="4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Пройти курсы повышения квалификации.</a:t>
            </a:r>
          </a:p>
          <a:p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Посещать семинары разного уровня, участвовать в обмене опытом.</a:t>
            </a:r>
          </a:p>
          <a:p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Проводить открытые занятия для различных категорий детей  (коллеги, родители).</a:t>
            </a:r>
          </a:p>
          <a:p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Внедрять в организационно-методический процесс современные образовательные технологии.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8196" name="Picture 4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622" y="2819656"/>
            <a:ext cx="1708834" cy="22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6934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28670"/>
            <a:ext cx="7416824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8196" name="Picture 4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622" y="2819656"/>
            <a:ext cx="1708834" cy="22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6500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Методы работы: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Индивидуальный.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Наглядный.</a:t>
            </a:r>
          </a:p>
          <a:p>
            <a:r>
              <a:rPr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Беседы, работа с наглядным материалом.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Практические упражнения для отработки необходимых навыков.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Чтение и заучивание художественной литературы.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картин.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6934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 по самообразованию на  2017– 2021 г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28670"/>
            <a:ext cx="8247860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5" y="1397000"/>
          <a:ext cx="8286810" cy="5008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629"/>
                <a:gridCol w="1714512"/>
                <a:gridCol w="1357322"/>
                <a:gridCol w="3128985"/>
                <a:gridCol w="1657362"/>
              </a:tblGrid>
              <a:tr h="10259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плана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Практические выводы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Аналитико-диагностический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2017-октябрь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теоретическими знаниями о нетрадиционной технике рисования. Изучение литературы, отбор технологий, подбор диагностического материала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218-апрель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Апробация различных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педтехнологий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методик организации работы с дошкольниками,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оставление перспективного плана работы с детьми и их родителями, подбор консультаций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Распространение материала на уровне ДОУ.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Заключительный этап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2019-2020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Диагностика. Мониторинг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6934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42918"/>
            <a:ext cx="8247860" cy="4786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dirty="0" smtClean="0"/>
          </a:p>
          <a:p>
            <a:pPr lvl="0"/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темы моего самообразование с детьми, неоднократно награждалась грамотами  ДОУ.</a:t>
            </a:r>
          </a:p>
          <a:p>
            <a:pPr lvl="0"/>
            <a:endParaRPr lang="ru-RU" sz="4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Наши дети очень активно участвуют в конкурсах различного уровня, а также занимают призовые места. Результаты творческой деятельности воспитанников на уровне ДОУ, муниципальных и республиканских уровнях показывают положительную динамику.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143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28736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43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воспитанников: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1142985"/>
          <a:ext cx="7572428" cy="28194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628"/>
                <a:gridCol w="3143272"/>
                <a:gridCol w="1900374"/>
                <a:gridCol w="2100154"/>
              </a:tblGrid>
              <a:tr h="4075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Алтынтуя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Сарыг-ооловна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место, 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Алдына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Саяновна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место, 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49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Ариадна Артуровна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Ариадна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Артуровна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«Звездочки»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место, грамота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:\Users\Администратор\Desktop\Воспитатель года 2020\Грамоты\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22860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амоты\IMG_20200110_112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71942"/>
            <a:ext cx="217823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Воспитатель года 2020\Грамоты\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71942"/>
            <a:ext cx="2019300" cy="263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0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428605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2.5. Участие в конкурсах  профессионального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мастерства.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357298"/>
          <a:ext cx="7786741" cy="49093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6115"/>
                <a:gridCol w="3575045"/>
                <a:gridCol w="2595581"/>
              </a:tblGrid>
              <a:tr h="5907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 конкурса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5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«Воспитатель года-2018г»,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номинация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74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2018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«Новогодняя мастерская», </a:t>
                      </a:r>
                    </a:p>
                    <a:p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«Новогодняя мастерская», </a:t>
                      </a:r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«КВН», среди ДОУ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Барун-Хемчикского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Заочный конкурс методических разработок НОД «От идеи к идее» среди воспитателей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средних групп. </a:t>
                      </a:r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«Живи елочка» -рисунок.</a:t>
                      </a:r>
                    </a:p>
                    <a:p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sz="1800" u="sng" kern="1200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«</a:t>
                      </a:r>
                      <a:r>
                        <a:rPr lang="ru-RU" sz="1800" u="sng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Эколята</a:t>
                      </a:r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защитники природы»</a:t>
                      </a:r>
                      <a:endParaRPr lang="ru-RU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участия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1 место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участия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3 место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C:\Users\Администратор\Desktop\Воспитатель года 2020\Грамоты\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2247900" cy="309361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Грамоты\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2477756" cy="307183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амоты\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8898" y="1690687"/>
            <a:ext cx="2526203" cy="3476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C:\Users\Администратор\Desktop\Воспитатель года 2020\Грамоты\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428727" y="3643313"/>
            <a:ext cx="2071702" cy="278608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C:\Users\Администратор\Desktop\Воспитатель года 2020\Грамоты\IMG_20200110_1125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643314"/>
            <a:ext cx="2000264" cy="272893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" y="-47625"/>
            <a:ext cx="9144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85728"/>
            <a:ext cx="6678504" cy="1500198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704" y="94294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23528" y="1507070"/>
            <a:ext cx="8424936" cy="4586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9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Чтобы внедрять работы по использованию художественной литературы  с детьми я создало предметно-пространственная развивающая среда.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ч\IMG_20191210_143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ч\IMG_20191210_1445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7161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ч\IMG_20191210_1441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643050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ч\IMG_20191210_1441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85762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6918" y="-77663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748464" cy="44644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79512" y="1052735"/>
            <a:ext cx="8568952" cy="5482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571480"/>
            <a:ext cx="5084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Изучила методическую литературу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3" name="Рисунок 12" descr="C:\Users\User\Desktop\ч\IMG_20191210_150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92909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ч\IMG_20191209_1627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4422"/>
            <a:ext cx="37147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71480"/>
            <a:ext cx="8260432" cy="31455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>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85860"/>
            <a:ext cx="7243786" cy="264320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«Чтения книг – тропинка, по которой умелый , умный, думающий воспитатель находить путь к сердцу ребенка»</a:t>
            </a:r>
          </a:p>
          <a:p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veter.ru/uploads/posts/2015-07/1438291909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2842950" cy="24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824" y="188640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0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39" y="306701"/>
            <a:ext cx="6381469" cy="6934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42918"/>
            <a:ext cx="824786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Кроме этого начало проводить кружок «</a:t>
            </a:r>
            <a:r>
              <a:rPr lang="ru-RU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Говорушки</a:t>
            </a: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с 2018 года.</a:t>
            </a:r>
            <a:b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 время кружковой работы в соответствии с планом проводила инсценировка сказок с использованием методов .</a:t>
            </a:r>
          </a:p>
          <a:p>
            <a:pPr lvl="0"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sz="4300" dirty="0"/>
          </a:p>
        </p:txBody>
      </p:sp>
      <p:pic>
        <p:nvPicPr>
          <p:cNvPr id="6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14" y="-42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Microsoft\Windows\INetCache\Content.Word\IMG_20191210_1635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47863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ч\IMG_20191209_1634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86058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виды театров для речевой активности детей.</a:t>
            </a:r>
            <a:endParaRPr lang="ru-RU" dirty="0"/>
          </a:p>
        </p:txBody>
      </p:sp>
      <p:pic>
        <p:nvPicPr>
          <p:cNvPr id="4" name="Содержимое 3" descr="C:\Users\User\AppData\Local\Microsoft\Windows\INetCache\Content.Word\IMG_20191210_1638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3175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_20191210_1658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00042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 Социально – образовательное партнерство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08" y="1643050"/>
          <a:ext cx="7715308" cy="3571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67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 октября 2017г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доме ветерана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Ондар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Хажытовны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Акция «День пожилых людей»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3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май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2018г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«Акция ПДД»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49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октября 2019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 им.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О.Базыр-оола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с.Шекпээр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Акция «Апельсин»,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 дню пожилых людей.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F:\ч\IMG-1feb4b85bb58f80d6cd9d7ab486f6af2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3214710" cy="266820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группам чуруктары 2-ги болук 2018-2019ч\IMG_20181003_110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343292" cy="257176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уппам чуруктары 2-ги болук 2018-2019ч\IMG_20181003_1101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00438"/>
            <a:ext cx="3214710" cy="228601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Чуруктар\IMG-bc61b2f944405ccba93827b9bd07e77a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3429024" cy="228601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 rot="10800000"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 важнейшая составляющая моей работы 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341033" cy="53884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Выставлялись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наглядные материалы в оформленном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уголке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для родителей «Советуем почитать».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Были подготовлены консультации для родителей: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«Адаптация ребенка в </a:t>
            </a:r>
            <a:r>
              <a:rPr lang="ru-RU" sz="1800" dirty="0" err="1" smtClean="0">
                <a:latin typeface="Times New Roman"/>
                <a:ea typeface="Times New Roman"/>
              </a:rPr>
              <a:t>доу</a:t>
            </a:r>
            <a:r>
              <a:rPr lang="ru-RU" sz="1800" dirty="0" smtClean="0">
                <a:latin typeface="Times New Roman"/>
                <a:ea typeface="Times New Roman"/>
              </a:rPr>
              <a:t>» ежемесячно в уголке для родителей </a:t>
            </a:r>
          </a:p>
          <a:p>
            <a:pPr marL="0" indent="0">
              <a:buNone/>
            </a:pPr>
            <a:r>
              <a:rPr lang="ru-RU" sz="1800" dirty="0">
                <a:latin typeface="Times New Roman"/>
                <a:ea typeface="Times New Roman"/>
              </a:rPr>
              <a:t>м</a:t>
            </a:r>
            <a:r>
              <a:rPr lang="ru-RU" sz="1800" dirty="0" smtClean="0">
                <a:latin typeface="Times New Roman"/>
                <a:ea typeface="Times New Roman"/>
              </a:rPr>
              <a:t>енялась информация. </a:t>
            </a:r>
          </a:p>
          <a:p>
            <a:pPr marL="228600" algn="just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«Читаем и рассказываем»</a:t>
            </a:r>
          </a:p>
          <a:p>
            <a:pPr marL="228600" algn="just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«Нарисуем главного героя»</a:t>
            </a:r>
          </a:p>
          <a:p>
            <a:pPr marL="228600" algn="just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«Приобщение ребенка к художественной литературе»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Папка- передвижка</a:t>
            </a:r>
          </a:p>
          <a:p>
            <a:pPr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«Взаимодействие ребенка и </a:t>
            </a:r>
          </a:p>
          <a:p>
            <a:pPr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взрослого при чтении книг»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4454">
            <a:off x="7078892" y="295580"/>
            <a:ext cx="1815666" cy="24208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6951" r="12200" b="2750"/>
          <a:stretch/>
        </p:blipFill>
        <p:spPr>
          <a:xfrm rot="20924634">
            <a:off x="6605981" y="2120329"/>
            <a:ext cx="1903831" cy="250107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" t="20984" r="475" b="11151"/>
          <a:stretch/>
        </p:blipFill>
        <p:spPr>
          <a:xfrm>
            <a:off x="3635896" y="4778864"/>
            <a:ext cx="5407144" cy="191076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05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 «Помоги, тех кто рядом», совместная работа с детьми  и родителями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дминистратор\Music\Documents\группам чуруктары\IMG_20181130_095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743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Music\Documents\группам чуруктары\IMG-79a42d9e372e8b0524e0de816fade953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177879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Music\Documents\группам чуруктары\IMG-51bcc413201a9905da9f2f02d7772e09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000240"/>
            <a:ext cx="16216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Music\Documents\группам чуруктары\IMG-1454616fee1f2d9af7c6d97c6c95a1cd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000240"/>
            <a:ext cx="17930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Music\Documents\группам чуруктары\IMG-8fa58cfc1e447067a97a8d809f1cafa2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357694"/>
            <a:ext cx="1635919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Music\Documents\группам чуруктары\IMG-dbd9754c5ed4fd90a1fb03c50af29f27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357694"/>
            <a:ext cx="15716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Music\Documents\группам чуруктары\IMG-6d4be396243076bb025d65fc91877da9-V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429132"/>
            <a:ext cx="24860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Music\Documents\группам чуруктары\IMG-3238086830d7c2ea1693f6e3d057f35e-V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000240"/>
            <a:ext cx="17359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Music\Documents\группам чуруктары\IMG-4edfae5bf39317c790be0f06a63e5452-V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357694"/>
            <a:ext cx="15716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05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2.4. Взаимодействие с семьей.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: «Зимняя фантазия» на участке детского сада.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Администратор\AppData\Local\Microsoft\Windows\Temporary Internet Files\Content.Word\IMG-738311fc4a1a63dd744b862c7665154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Администратор\AppData\Local\Microsoft\Windows\Temporary Internet Files\Content.Word\IMG-0009979124c05920d9df45d6ad059e6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Администратор\AppData\Local\Microsoft\Windows\Temporary Internet Files\Content.Word\IMG_20191217_140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428736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Администратор\AppData\Local\Microsoft\Windows\Temporary Internet Files\Content.Word\IMG_20191217_1345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571876"/>
            <a:ext cx="22859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Администратор\AppData\Local\Microsoft\Windows\Temporary Internet Files\Content.Word\IMG_20191217_1434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143380"/>
            <a:ext cx="22145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Администратор\AppData\Local\Microsoft\Windows\Temporary Internet Files\Content.Word\IMG-e27ad953c2c5c740d8701c394b0e0be8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2913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2.8. Распространения педагогического опыта в рамках курсов  повышения  квалификации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225019"/>
          <a:ext cx="7643864" cy="5228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966"/>
                <a:gridCol w="1910966"/>
                <a:gridCol w="1910966"/>
                <a:gridCol w="1910966"/>
              </a:tblGrid>
              <a:tr h="4502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Дата прохождения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Тема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Место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прохождение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Количество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часов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0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 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с «19» август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2017 г. по «27» август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2017 г.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«Вопросы использования русского языка как государственного языка  РФ: создание языковой среды в образовательной организации».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1.ГАУ ДПО «Институт развития образования Иркутской области».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72 часа.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074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С 20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апрель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2018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г. по 27 апрель 2018 г.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«Использование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русского языка как государственного языка  РФ: вопросы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обучения дошкольников русского языка»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2.ГАУ ДПО «Институт развития образования Иркутской области».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72 часов. 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06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08 октября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2019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года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«Нормативное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правовое база и метод рекомендации по вопросам аттестации </a:t>
                      </a:r>
                      <a:r>
                        <a:rPr lang="ru-RU" sz="1200" kern="1200" baseline="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пед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. работников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».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3.ГАОУ ДПО «</a:t>
                      </a:r>
                      <a:r>
                        <a:rPr lang="ru-RU" sz="1200" kern="120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ТИРОиПК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8 часов.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911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08 ноября 2019 года.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«Инновации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образовании: опыт реализации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4.ГАОУ ДПО «</a:t>
                      </a:r>
                      <a:r>
                        <a:rPr lang="ru-RU" sz="1200" kern="120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ТИРОиПК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8 часов.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6710">
                <a:tc>
                  <a:txBody>
                    <a:bodyPr/>
                    <a:lstStyle/>
                    <a:p>
                      <a:endParaRPr lang="ru-RU" sz="11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Рисунок 5" descr="C:\Users\Администратор\Desktop\Воспитатель года 2020\Грамоты\IMG_20200110_1118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3286148" cy="2643206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C:\Users\Администратор\Desktop\Воспитатель года 2020\Грамоты\IMG_20200110_111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07784" y="250013"/>
            <a:ext cx="2643208" cy="342902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Рисунок 7" descr="C:\Users\Администратор\Desktop\Воспитатель года 2020\Грамоты\IMG_20200110_1112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2252665" cy="31708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Грамоты\IMG_20200117_1047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357562"/>
            <a:ext cx="2305049" cy="3121809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28604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образовательной деятельности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(Диагностика) 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357686" y="1643050"/>
          <a:ext cx="3465583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1473" y="1571612"/>
          <a:ext cx="32861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278688" cy="58262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выбранной темы.</a:t>
            </a:r>
          </a:p>
          <a:p>
            <a:pPr algn="l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повсеместно происходит ослабление интереса к книге, так как аудио - и видео технологии, дающая готовые слуховые и зрительные образы, сильнейшим способом воздействуют на несформированные умы нового поколения.</a:t>
            </a:r>
          </a:p>
          <a:p>
            <a:pPr algn="l">
              <a:lnSpc>
                <a:spcPct val="100000"/>
              </a:lnSpc>
            </a:pP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Современные родители, к сожалению, не видят ничего страшного в замещении живого общения ребенка с книгой современными гаджетами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художественная 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обогащает его эмоции, дает прекрасные образцы русского литературного языка. Огромно и ее воспитательное, познавательное и эстетическое значение, т. к., расширяя знания ребенка об окружающем мире, она воздействует на его личность, развивает умение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                                            чувствовать 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образность и ритм родной речи. </a:t>
            </a:r>
            <a:endParaRPr lang="ru-RU" sz="2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актуальность выбранной темы, со        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временем будет только возрастать!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07" y="4429132"/>
            <a:ext cx="1657393" cy="2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955" y="-33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>
            <a:off x="0" y="-11584"/>
            <a:ext cx="9144000" cy="68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nz231.edukit.zp.ua/files2/images/vistavki/image_861704161649497929267.gif?size=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682529" cy="36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65973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теме, хочу отметить как достижение, сбор материала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книжного уголка.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 узнала много интересного по теме и конечно же готова делиться полученными  знаниями с коллегами.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Но также я четко осознаю, что в следующем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учебном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хочу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продолжать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работать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теме.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Хотелось бы расширить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наполнить книжный уголок,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подключить родителей к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формированию у детей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желания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музеи,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библиотеку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0" r="10886"/>
          <a:stretch/>
        </p:blipFill>
        <p:spPr bwMode="auto">
          <a:xfrm rot="10800000">
            <a:off x="-1521" y="-44546"/>
            <a:ext cx="9171918" cy="69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2961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внимание!!!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edcollege.tomsk.ru/moodle/pluginfile.php/14971/course/section/3385/a118eda509952f6f801d013bb4891e42b40562b90298e336bcabb24e9d8825e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197039" cy="50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278688" cy="58262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дошкольного возраста при ознакомления с художественной литературой	.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07" y="4429132"/>
            <a:ext cx="1657393" cy="2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955" y="-33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278688" cy="58262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742950" indent="-742950" algn="just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интерес к художественной литературе.</a:t>
            </a:r>
          </a:p>
          <a:p>
            <a:pPr marL="742950" indent="-742950" algn="just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словарный запас детей.</a:t>
            </a:r>
          </a:p>
          <a:p>
            <a:pPr marL="742950" indent="-742950" algn="just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основными жанровыми особенностями сказок, рассказов, стихотворений.</a:t>
            </a:r>
          </a:p>
          <a:p>
            <a:pPr marL="742950" indent="-742950" algn="just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художественно-речевое исполнительские навыки детей при чтении.</a:t>
            </a:r>
          </a:p>
          <a:p>
            <a:pPr marL="742950" indent="-742950" algn="just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у детей.</a:t>
            </a:r>
          </a:p>
          <a:p>
            <a:pPr marL="742950" indent="-742950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 развитию речи детей, определила основные направления деятельности:</a:t>
            </a:r>
          </a:p>
          <a:p>
            <a:pPr marL="742950" indent="-742950" algn="just">
              <a:buFontTx/>
              <a:buChar char="-"/>
            </a:pPr>
            <a:r>
              <a:rPr lang="ru-RU" sz="1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речевой развивающей среды;</a:t>
            </a:r>
          </a:p>
          <a:p>
            <a:pPr marL="742950" indent="-742950" algn="just">
              <a:buFontTx/>
              <a:buChar char="-"/>
            </a:pPr>
            <a:r>
              <a:rPr lang="ru-RU" sz="1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и работа родителями;</a:t>
            </a:r>
          </a:p>
          <a:p>
            <a:pPr marL="742950" indent="-742950" algn="just">
              <a:buFontTx/>
              <a:buChar char="-"/>
            </a:pPr>
            <a:r>
              <a:rPr lang="ru-RU" sz="1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9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социдиумом</a:t>
            </a:r>
            <a:r>
              <a:rPr lang="ru-RU" sz="1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(сельская библиотека, Дом культуры, библиотека школы)</a:t>
            </a:r>
          </a:p>
          <a:p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07" y="4429132"/>
            <a:ext cx="1657393" cy="2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955" y="-33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278688" cy="58262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самообразования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профессиональное, воспитательное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самообразования </a:t>
            </a: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Индивидуальная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самообразования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2017-2021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самообразования-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семинары, курсы повышения квалификации, мастер-классы, Интернет - ресурсы, методическая литературы</a:t>
            </a:r>
            <a:r>
              <a:rPr lang="ru-RU" sz="3600" dirty="0" smtClean="0">
                <a:solidFill>
                  <a:srgbClr val="0000CC"/>
                </a:solidFill>
              </a:rPr>
              <a:t>.</a:t>
            </a:r>
          </a:p>
          <a:p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07" y="4429132"/>
            <a:ext cx="1657393" cy="2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955" y="-33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728"/>
            <a:ext cx="8278688" cy="60891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Представление материала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открытые занятия, выступления из опыта работы на педагогического проекта, курсы, мастер-классы.</a:t>
            </a:r>
          </a:p>
          <a:p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b-school-17.ucoz.ru/2013-2014/Metod_rabota/Gatcelyk_I_A/knig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07" y="4429132"/>
            <a:ext cx="1657393" cy="2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955" y="-33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дминистратор\Desktop\Воспитатель года 2020\группам чуруктары 2-ги болук 2018-2019ч\IMG_20161115_1557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14554"/>
            <a:ext cx="2524126" cy="200025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F:\группам чуруктары 2-ги болук 2018-2019ч\IMG-4930e50be6dd1934f0e200dd41f70d5d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285992"/>
            <a:ext cx="2924175" cy="21931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Рисунок 12" descr="C:\Users\Администратор\Desktop\Воспитатель года 2020\группам чуруктары 2-ги болук 2018-2019ч\IMG_20161115_1602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214554"/>
            <a:ext cx="1971675" cy="262890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Рисунок 13" descr="F:\Воспитатель года 2020\Чуруктар\IMG_20200116_0933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357694"/>
            <a:ext cx="2786082" cy="18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Воспитатель года 2020\Чуруктар\IMG_20191209_16363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643446"/>
            <a:ext cx="2786067" cy="18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1" r="14677"/>
          <a:stretch/>
        </p:blipFill>
        <p:spPr bwMode="auto">
          <a:xfrm rot="10800000">
            <a:off x="0" y="0"/>
            <a:ext cx="9209722" cy="69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153" y="2643182"/>
            <a:ext cx="8276208" cy="364333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ПРОГНОСТИЧЕСКИЙ ,ПРАКТИЧЕСКИЙ  И ОБОЩАЮШИЙ ЭТАПЫ</a:t>
            </a:r>
            <a:r>
              <a:rPr lang="ru-RU" sz="24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этап – Прогностический – 2017 – 2018уч.год.</a:t>
            </a:r>
            <a:br>
              <a:rPr lang="ru-RU" sz="24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 на данном этапе предполагает определение цели и задач; разработка системы мер по решению проблемы и прогнозирование результата. 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  этап – Практический – 2018 – 2019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Непосредственное внедрение системы мер, направленных на решение проблемы; формирование методического комплекса; отслеживание процесса, текущих, промежуточных результатов; корректировка работы. 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Обобщающий – 2019 – 2020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Данный этап нацелен на формирование методического комплекса;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отслеживание процесса, текущих, промежуточных результатов и 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корректировку работы. 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uzacbs.ru/sites/default/files/inline/images/0_a970b_a4174203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068960"/>
            <a:ext cx="2204244" cy="3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471" y="-243408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3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5592/321e4c20-fa5d-4fe1-9577-a300b13a7ac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1" r="14677"/>
          <a:stretch/>
        </p:blipFill>
        <p:spPr bwMode="auto">
          <a:xfrm rot="10800000">
            <a:off x="-36512" y="2294"/>
            <a:ext cx="9209722" cy="69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153" y="180255"/>
            <a:ext cx="8276208" cy="66777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результата: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меня, как у педагога – воспитателя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сформируются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анализировать научно-методическую литературу;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 мастерство: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полученные знания на практике; 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пропагандировать свои достижения.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Предполагается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дети: 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 бережно относятся к книгам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Интересоваться  художественной литературой,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выражения;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Родители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Проявят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</a:t>
            </a:r>
            <a:b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воспитателем, детьми. 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уровень </a:t>
            </a:r>
            <a:b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lang="ru-RU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ruzacbs.ru/sites/default/files/inline/images/0_a970b_a4174203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052" y="3068960"/>
            <a:ext cx="2583142" cy="3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yt3.ggpht.com/-FMCWKO1Iejg/AAAAAAAAAAI/AAAAAAAAAAA/THcZbWmKi3w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471" y="-243408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3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9468</TotalTime>
  <Words>1279</Words>
  <Application>Microsoft Office PowerPoint</Application>
  <PresentationFormat>Экран (4:3)</PresentationFormat>
  <Paragraphs>339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HDOfficeLightV0</vt:lpstr>
      <vt:lpstr>            </vt:lpstr>
      <vt:lpstr>            </vt:lpstr>
      <vt:lpstr>Слайд 3</vt:lpstr>
      <vt:lpstr>Слайд 4</vt:lpstr>
      <vt:lpstr>Слайд 5</vt:lpstr>
      <vt:lpstr>Слайд 6</vt:lpstr>
      <vt:lpstr>Слайд 7</vt:lpstr>
      <vt:lpstr>ПРОГНОСТИЧЕСКИЙ ,ПРАКТИЧЕСКИЙ  И ОБОЩАЮШИЙ ЭТАПЫ I этап – Прогностический – 2017 – 2018уч.год. Работа на данном этапе предполагает определение цели и задач; разработка системы мер по решению проблемы и прогнозирование результата.  II  этап – Практический – 2018 – 2019 уч.год.  Непосредственное внедрение системы мер, направленных на решение проблемы; формирование методического комплекса; отслеживание процесса, текущих, промежуточных результатов; корректировка работы.  III – Обобщающий – 2019 – 2020 уч.год Данный этап нацелен на формирование методического комплекса; на отслеживание процесса, текущих, промежуточных результатов и  корректировку работы.  </vt:lpstr>
      <vt:lpstr>Прогнозирование результата:                                                                                          У меня, как у педагога – воспитателя сформируются:  умение анализировать научно-методическую литературу; повысится  педагогическое  мастерство:  умение применять полученные знания на практике;   умение пропагандировать свои достижения.     Предполагается, что дети:  научатся бережно относятся к книгам;  Интересоваться  художественной литературой, использовать в общении литературные выражения;     Родители:                                                                                                                                                                                                                                     Проявят интерес к взаимодействию  с воспитателем, детьми.   Повысится уровень  педагогической грамотности  родителей. </vt:lpstr>
      <vt:lpstr>Изучена, проанализирована и обобщена методическая литература по данной теме:</vt:lpstr>
      <vt:lpstr>Направления самообразования. </vt:lpstr>
      <vt:lpstr> </vt:lpstr>
      <vt:lpstr> План работы по самообразованию на  2017– 2021 г </vt:lpstr>
      <vt:lpstr>  </vt:lpstr>
      <vt:lpstr>Слайд 15</vt:lpstr>
      <vt:lpstr>Слайд 16</vt:lpstr>
      <vt:lpstr>Слайд 17</vt:lpstr>
      <vt:lpstr> </vt:lpstr>
      <vt:lpstr>    </vt:lpstr>
      <vt:lpstr>  </vt:lpstr>
      <vt:lpstr>Разные виды театров для речевой активности детей.</vt:lpstr>
      <vt:lpstr>Слайд 22</vt:lpstr>
      <vt:lpstr>Слайд 23</vt:lpstr>
      <vt:lpstr>Работа с родителями важнейшая составляющая моей работы : </vt:lpstr>
      <vt:lpstr>Слайд 25</vt:lpstr>
      <vt:lpstr>Слайд 26</vt:lpstr>
      <vt:lpstr>Слайд 27</vt:lpstr>
      <vt:lpstr>Слайд 28</vt:lpstr>
      <vt:lpstr>Слайд 29</vt:lpstr>
      <vt:lpstr>Анализируя свою работу по теме, хочу отметить как достижение, сбор материала и оформление книжного уголка.        Я узнала много интересного по теме и конечно же готова делиться полученными  знаниями с коллегами.      Но также я четко осознаю, что в следующем                                                             учебном  году хочу                                                  продолжать  углубленно                                           работать по этой теме.                                           Хотелось бы расширить                                          наполнить книжный уголок,                                            подключить родителей к                                           формированию у детей                                          желания посетить музеи,                                           библиотеку.</vt:lpstr>
      <vt:lpstr>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Пользователь Windows</cp:lastModifiedBy>
  <cp:revision>338</cp:revision>
  <dcterms:created xsi:type="dcterms:W3CDTF">2017-05-04T14:56:21Z</dcterms:created>
  <dcterms:modified xsi:type="dcterms:W3CDTF">2020-12-16T07:33:18Z</dcterms:modified>
</cp:coreProperties>
</file>